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59" r:id="rId9"/>
    <p:sldId id="260" r:id="rId10"/>
    <p:sldId id="261" r:id="rId11"/>
    <p:sldId id="262" r:id="rId12"/>
    <p:sldId id="268" r:id="rId13"/>
    <p:sldId id="263" r:id="rId14"/>
    <p:sldId id="272" r:id="rId15"/>
    <p:sldId id="273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7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4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4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0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4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1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9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6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4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E7BC-F698-484E-833F-E3C67E829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57" y="1990242"/>
            <a:ext cx="6894198" cy="22685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TCSS Title IX </a:t>
            </a:r>
            <a:br>
              <a:rPr lang="en-US" dirty="0"/>
            </a:br>
            <a:r>
              <a:rPr lang="en-US" dirty="0"/>
              <a:t>COMPLAINT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F469D-01CD-E246-B2EC-5E73CD321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5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0A1E-737B-1D4B-9E49-26B95F66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– Investigator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392C-83EE-AC4B-9E55-4C7585CA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" y="2504108"/>
            <a:ext cx="11161643" cy="37376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Administrator or certified personnel as appropriate (e.g., assistant principal, counselor, Sr. Director of HR)</a:t>
            </a:r>
          </a:p>
          <a:p>
            <a:r>
              <a:rPr lang="en-US" dirty="0"/>
              <a:t>Conducts interviews of the involved individuals and witnesses</a:t>
            </a:r>
          </a:p>
          <a:p>
            <a:r>
              <a:rPr lang="en-US" dirty="0"/>
              <a:t>Collects evidence</a:t>
            </a:r>
          </a:p>
          <a:p>
            <a:r>
              <a:rPr lang="en-US" dirty="0"/>
              <a:t>Provides equal opportunity for parties to present witnesses and other inculpatory and exculpatory evidence and cannot restrict the parties from discussing the allegations </a:t>
            </a:r>
          </a:p>
          <a:p>
            <a:r>
              <a:rPr lang="en-US" dirty="0"/>
              <a:t>Drafts investigative report</a:t>
            </a:r>
          </a:p>
          <a:p>
            <a:r>
              <a:rPr lang="en-US" dirty="0"/>
              <a:t>No conflict of interest or bias</a:t>
            </a:r>
          </a:p>
          <a:p>
            <a:r>
              <a:rPr lang="en-US" dirty="0"/>
              <a:t>Parties and their parents and guardians provided opportunity to review evidence and respond to report before investigative report is finalized</a:t>
            </a:r>
          </a:p>
          <a:p>
            <a:r>
              <a:rPr lang="en-US" dirty="0"/>
              <a:t>The district has the burden of proof and burden of gathering evidence to make a responsibility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43423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1C08-564D-EC43-84AC-A266BC42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– Decision-maker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797B8-2162-AF43-BB4E-37B3EE90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623379"/>
            <a:ext cx="10923104" cy="37674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Cannot be the Investigator, but Investigator can make recommendations</a:t>
            </a:r>
          </a:p>
          <a:p>
            <a:r>
              <a:rPr lang="en-US" dirty="0"/>
              <a:t>Administrator or certified personnel as appropriate (e.g., principal, Central Office Director, Deputy Superintendent)</a:t>
            </a:r>
          </a:p>
          <a:p>
            <a:r>
              <a:rPr lang="en-US" dirty="0"/>
              <a:t>Allows the involved parties to submit written, relevant questions to ask to the other party or other witnesses and provides each side answers to these questions</a:t>
            </a:r>
          </a:p>
          <a:p>
            <a:r>
              <a:rPr lang="en-US" dirty="0"/>
              <a:t>Makes a determination of responsibility based upon the </a:t>
            </a:r>
            <a:r>
              <a:rPr lang="en-US" b="1" i="1" dirty="0"/>
              <a:t>preponderance of the evidence </a:t>
            </a:r>
            <a:r>
              <a:rPr lang="en-US" dirty="0"/>
              <a:t>standard (more likely than not)</a:t>
            </a:r>
          </a:p>
          <a:p>
            <a:r>
              <a:rPr lang="en-US" dirty="0"/>
              <a:t>Issues written determination that:</a:t>
            </a:r>
          </a:p>
          <a:p>
            <a:pPr lvl="1"/>
            <a:r>
              <a:rPr lang="en-US" dirty="0"/>
              <a:t>identifies the allegations in the formal complaint</a:t>
            </a:r>
          </a:p>
          <a:p>
            <a:pPr lvl="1"/>
            <a:r>
              <a:rPr lang="en-US" dirty="0"/>
              <a:t>describes all procedural steps taken</a:t>
            </a:r>
          </a:p>
          <a:p>
            <a:pPr lvl="1"/>
            <a:r>
              <a:rPr lang="en-US" dirty="0"/>
              <a:t>includes findings of fact and conclusions</a:t>
            </a:r>
          </a:p>
          <a:p>
            <a:pPr lvl="1"/>
            <a:r>
              <a:rPr lang="en-US" dirty="0"/>
              <a:t>states the decision reached on each allegation and the rationale for that decision and</a:t>
            </a:r>
          </a:p>
          <a:p>
            <a:pPr lvl="1"/>
            <a:r>
              <a:rPr lang="en-US" dirty="0"/>
              <a:t>explains the procedures and </a:t>
            </a:r>
            <a:r>
              <a:rPr lang="en-US" dirty="0" err="1"/>
              <a:t>permissibile</a:t>
            </a:r>
            <a:r>
              <a:rPr lang="en-US" dirty="0"/>
              <a:t> bases for appeals.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0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8B3E-AD12-444E-AFD3-1637BC23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A0D7-B1BB-9748-BC3F-E53294969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8" y="2603500"/>
            <a:ext cx="11072190" cy="34163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Appeal of the determination of responsibility or dismissal of a formal complaint must be offered if a party or parent/guardian asserts that:</a:t>
            </a:r>
          </a:p>
          <a:p>
            <a:pPr lvl="1"/>
            <a:r>
              <a:rPr lang="en-US" dirty="0"/>
              <a:t>A procedural irregularity affected the outcome</a:t>
            </a:r>
          </a:p>
          <a:p>
            <a:pPr lvl="1"/>
            <a:r>
              <a:rPr lang="en-US" dirty="0"/>
              <a:t>New evidence may affect the outcome and was not previously reasonably available</a:t>
            </a:r>
          </a:p>
          <a:p>
            <a:pPr lvl="1"/>
            <a:r>
              <a:rPr lang="en-US" dirty="0"/>
              <a:t>The Title IX Coordinator, Investigator, or Decision-maker had a conflict of interest of bias that affected the outcome</a:t>
            </a:r>
          </a:p>
          <a:p>
            <a:r>
              <a:rPr lang="en-US" dirty="0"/>
              <a:t>The Decision-maker on appeal must be someone new to the process</a:t>
            </a:r>
          </a:p>
          <a:p>
            <a:r>
              <a:rPr lang="en-US" dirty="0"/>
              <a:t>The Decision-maker on appeal must be trained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9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C279-007F-0A40-B5E1-7A8B619C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Discipline Handled?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DD53E-5A8E-5144-A4AE-3218EB3B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2603500"/>
            <a:ext cx="11201399" cy="3416300"/>
          </a:xfrm>
        </p:spPr>
        <p:txBody>
          <a:bodyPr/>
          <a:lstStyle/>
          <a:p>
            <a:r>
              <a:rPr lang="en-US" dirty="0"/>
              <a:t>Under the regulations, the entire Title IX process must be complete before any discipline can be administered (but can offer supportive measures)</a:t>
            </a:r>
          </a:p>
          <a:p>
            <a:r>
              <a:rPr lang="en-US" dirty="0"/>
              <a:t>Emergency removal of a student is a very high bar (but an employee may be placed on paid administrative leave)</a:t>
            </a:r>
          </a:p>
          <a:p>
            <a:r>
              <a:rPr lang="en-US" dirty="0"/>
              <a:t>Rely on legal counsel to document choices</a:t>
            </a:r>
          </a:p>
          <a:p>
            <a:r>
              <a:rPr lang="en-US" dirty="0"/>
              <a:t>Difficult issue under the new regulations</a:t>
            </a:r>
          </a:p>
        </p:txBody>
      </p:sp>
    </p:spTree>
    <p:extLst>
      <p:ext uri="{BB962C8B-B14F-4D97-AF65-F5344CB8AC3E}">
        <p14:creationId xmlns:p14="http://schemas.microsoft.com/office/powerpoint/2010/main" val="117859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7FDC-F7D5-444C-897D-9571D7DE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on Student Sexual Harassment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8637755-D900-3040-B3FE-6F89421C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4" y="1"/>
            <a:ext cx="11788346" cy="6499654"/>
          </a:xfrm>
        </p:spPr>
      </p:pic>
    </p:spTree>
    <p:extLst>
      <p:ext uri="{BB962C8B-B14F-4D97-AF65-F5344CB8AC3E}">
        <p14:creationId xmlns:p14="http://schemas.microsoft.com/office/powerpoint/2010/main" val="117672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0E81-6BE9-214B-A9BB-D030BE3E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C8384E1-508F-2149-A048-9C3B6DD4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22076"/>
          </a:xfrm>
        </p:spPr>
      </p:pic>
    </p:spTree>
    <p:extLst>
      <p:ext uri="{BB962C8B-B14F-4D97-AF65-F5344CB8AC3E}">
        <p14:creationId xmlns:p14="http://schemas.microsoft.com/office/powerpoint/2010/main" val="418679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E93D-758A-CD42-848E-15699387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must or may a formal complaint be dismissed?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FF8F-3313-0749-848E-ECA65C00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603499"/>
            <a:ext cx="11151704" cy="37575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At any time during the grievance process, TCSS is required to dismiss a complaint if the conduct alleged in the formal complaint:</a:t>
            </a:r>
          </a:p>
          <a:p>
            <a:pPr lvl="1"/>
            <a:r>
              <a:rPr lang="en-US" dirty="0"/>
              <a:t>Would not constitute sexual harassment as defined by Title IX even if proven;</a:t>
            </a:r>
          </a:p>
          <a:p>
            <a:pPr lvl="1"/>
            <a:r>
              <a:rPr lang="en-US" dirty="0"/>
              <a:t>Did not occur in the school system’s education programs or activities; or</a:t>
            </a:r>
          </a:p>
          <a:p>
            <a:pPr lvl="1"/>
            <a:r>
              <a:rPr lang="en-US" dirty="0"/>
              <a:t>Did not occur against a person in the United States</a:t>
            </a:r>
          </a:p>
          <a:p>
            <a:pPr lvl="0"/>
            <a:r>
              <a:rPr lang="en-US" dirty="0"/>
              <a:t>Additionally, TCSS may dismiss a complaint where:</a:t>
            </a:r>
          </a:p>
          <a:p>
            <a:pPr lvl="1"/>
            <a:r>
              <a:rPr lang="en-US" dirty="0"/>
              <a:t>The Complainant notifies the Title IX Coordinator in writing that the complainant wishes to withdraw the formal complaint or allegations;</a:t>
            </a:r>
          </a:p>
          <a:p>
            <a:pPr lvl="1"/>
            <a:r>
              <a:rPr lang="en-US" dirty="0"/>
              <a:t>The Respondent is no longer enrolled in or employed by the school system; or</a:t>
            </a:r>
          </a:p>
          <a:p>
            <a:pPr lvl="1"/>
            <a:r>
              <a:rPr lang="en-US" dirty="0"/>
              <a:t>Specific circumstances prevent the school system from gathering evidence sufficient to reach a determination regarding responsibility. </a:t>
            </a:r>
          </a:p>
          <a:p>
            <a:pPr lvl="0"/>
            <a:r>
              <a:rPr lang="en-US" dirty="0"/>
              <a:t>TCSS will provide the parties with written notice of a dismissal, whether mandatory or discretionary, and the reason for the dismissal. Dismissal of the formal complaint under Title IX does not preclude action under another policy or the Code of Conduct.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3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56B-7C46-6C4D-988A-E21CD8CD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	and Recordkeeping (7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7B79-0980-1448-8444-91A2D3D1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603500"/>
            <a:ext cx="11171583" cy="3280832"/>
          </a:xfrm>
        </p:spPr>
        <p:txBody>
          <a:bodyPr/>
          <a:lstStyle/>
          <a:p>
            <a:r>
              <a:rPr lang="en-US" dirty="0"/>
              <a:t>All employees who are part of the Title IX grievance process must be trained and records of this professional development training must be maintained</a:t>
            </a:r>
          </a:p>
          <a:p>
            <a:r>
              <a:rPr lang="en-US" dirty="0"/>
              <a:t>A copy of the materials used for professional development must be provided on our TCSS website</a:t>
            </a:r>
          </a:p>
          <a:p>
            <a:r>
              <a:rPr lang="en-US" dirty="0"/>
              <a:t>Records of all investigations, appeal, and informal resolution records must be retained</a:t>
            </a:r>
          </a:p>
          <a:p>
            <a:r>
              <a:rPr lang="en-US" dirty="0"/>
              <a:t>Records of any actions, including supportive measures, taken in response to a report of sexual harassment (whether or not a formal complaint is filed)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9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D9D3-3034-544E-A8CE-4049178C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1" name="Content Placeholder 10" descr="Text, letter&#10;&#10;Description automatically generated">
            <a:extLst>
              <a:ext uri="{FF2B5EF4-FFF2-40B4-BE49-F238E27FC236}">
                <a16:creationId xmlns:a16="http://schemas.microsoft.com/office/drawing/2014/main" id="{FD76761C-2CF6-5146-939F-2832939B7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43" y="2294580"/>
            <a:ext cx="6029384" cy="3846727"/>
          </a:xfr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3DC191CD-C6EF-1C44-9D8D-D0419393B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439" y="-1"/>
            <a:ext cx="5004717" cy="61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EBB0-8FC1-DA48-930E-1FF27CC8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the NEW regulations require?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0FFAC-4E78-E842-8BD7-ACDBD110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schools respond to sexual harassment allegations?</a:t>
            </a:r>
          </a:p>
          <a:p>
            <a:r>
              <a:rPr lang="en-US" dirty="0"/>
              <a:t>How should schools respond to sexual harassment allegations?</a:t>
            </a:r>
          </a:p>
          <a:p>
            <a:r>
              <a:rPr lang="en-US" dirty="0"/>
              <a:t>What else should schools and the district know?</a:t>
            </a:r>
          </a:p>
        </p:txBody>
      </p:sp>
    </p:spTree>
    <p:extLst>
      <p:ext uri="{BB962C8B-B14F-4D97-AF65-F5344CB8AC3E}">
        <p14:creationId xmlns:p14="http://schemas.microsoft.com/office/powerpoint/2010/main" val="42265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ED4C-93B0-C24E-818C-E7CDF91B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new regulations require?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5B2B-3673-EF4F-92F8-E9AA14BD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2603500"/>
            <a:ext cx="10903226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New regulations require a school or district to respond “promptly” and not in a “deliberately indifferent” manner when it has “actual knowledge” or “sexual harassment” in its ”education program or activity” against a student 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411216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571E-70EE-7247-83F2-15642DC7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Harassment under Title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8D84D-AE72-E34B-A9E7-1B839E2D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2603500"/>
            <a:ext cx="11151705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Quid Pro Quo harassment by a school employee to a student – the employee conditions some type of aid, benefit, or service on the student’s participation in unwelcome sexual conduct</a:t>
            </a:r>
          </a:p>
          <a:p>
            <a:r>
              <a:rPr lang="en-US" dirty="0"/>
              <a:t>Unwelcome conduct determined by a reasonable person to be </a:t>
            </a:r>
            <a:r>
              <a:rPr lang="en-US" b="1" i="1" dirty="0"/>
              <a:t>so severe, pervasive, and objectively offensive </a:t>
            </a:r>
            <a:r>
              <a:rPr lang="en-US" dirty="0"/>
              <a:t>that it effectively denies a person equal access to the recipient’s educational program or activity</a:t>
            </a:r>
          </a:p>
          <a:p>
            <a:r>
              <a:rPr lang="en-US" dirty="0"/>
              <a:t>Other conduct defined by federal law</a:t>
            </a:r>
          </a:p>
          <a:p>
            <a:pPr lvl="1"/>
            <a:r>
              <a:rPr lang="en-US" dirty="0"/>
              <a:t>Sexual assault</a:t>
            </a:r>
          </a:p>
          <a:p>
            <a:pPr lvl="1"/>
            <a:r>
              <a:rPr lang="en-US" dirty="0"/>
              <a:t>Dating violence</a:t>
            </a:r>
          </a:p>
          <a:p>
            <a:pPr lvl="1"/>
            <a:r>
              <a:rPr lang="en-US" dirty="0"/>
              <a:t>Domestic violence</a:t>
            </a:r>
          </a:p>
          <a:p>
            <a:pPr lvl="1"/>
            <a:r>
              <a:rPr lang="en-US" dirty="0"/>
              <a:t>Stalking</a:t>
            </a:r>
          </a:p>
        </p:txBody>
      </p:sp>
    </p:spTree>
    <p:extLst>
      <p:ext uri="{BB962C8B-B14F-4D97-AF65-F5344CB8AC3E}">
        <p14:creationId xmlns:p14="http://schemas.microsoft.com/office/powerpoint/2010/main" val="320872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CD1C-EBD6-DA40-B031-ED0D7A0C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9199-DD47-3245-8258-630D4E0A3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603500"/>
            <a:ext cx="11171583" cy="3416300"/>
          </a:xfrm>
        </p:spPr>
        <p:txBody>
          <a:bodyPr/>
          <a:lstStyle/>
          <a:p>
            <a:r>
              <a:rPr lang="en-US" dirty="0"/>
              <a:t>Notice or allegations of sexual harassment are reported to ANY school employee OR any school employee personally observes such behavior</a:t>
            </a:r>
          </a:p>
          <a:p>
            <a:r>
              <a:rPr lang="en-US" dirty="0"/>
              <a:t>Actual knowledge is met when any employee:</a:t>
            </a:r>
          </a:p>
          <a:p>
            <a:pPr lvl="1"/>
            <a:r>
              <a:rPr lang="en-US" dirty="0"/>
              <a:t>Witnesses the conduct</a:t>
            </a:r>
          </a:p>
          <a:p>
            <a:pPr lvl="1"/>
            <a:r>
              <a:rPr lang="en-US" dirty="0"/>
              <a:t>Hears about the conduct from the alleged victim or anyone else</a:t>
            </a:r>
          </a:p>
          <a:p>
            <a:pPr lvl="1"/>
            <a:r>
              <a:rPr lang="en-US" dirty="0"/>
              <a:t>Receives a written report of the conduct from the alleged victim or anyone else</a:t>
            </a:r>
          </a:p>
        </p:txBody>
      </p:sp>
    </p:spTree>
    <p:extLst>
      <p:ext uri="{BB962C8B-B14F-4D97-AF65-F5344CB8AC3E}">
        <p14:creationId xmlns:p14="http://schemas.microsoft.com/office/powerpoint/2010/main" val="21192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FFE1-71FF-4446-948D-6911A1ED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Program or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1ABE-9DCE-6C4E-9D8D-94505385D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603500"/>
            <a:ext cx="11131826" cy="3416300"/>
          </a:xfrm>
        </p:spPr>
        <p:txBody>
          <a:bodyPr/>
          <a:lstStyle/>
          <a:p>
            <a:r>
              <a:rPr lang="en-US" dirty="0"/>
              <a:t>Includes locations, events, or circumstances over which a school or district exercised substantial control over the alleged perpetrator and the context in which the sexual harassment occurred</a:t>
            </a:r>
          </a:p>
          <a:p>
            <a:r>
              <a:rPr lang="en-US" dirty="0"/>
              <a:t>Depending on the circumstances, may cover incidents that occur off school district property or online (e.g., field trip, school digital platform)</a:t>
            </a:r>
          </a:p>
        </p:txBody>
      </p:sp>
    </p:spTree>
    <p:extLst>
      <p:ext uri="{BB962C8B-B14F-4D97-AF65-F5344CB8AC3E}">
        <p14:creationId xmlns:p14="http://schemas.microsoft.com/office/powerpoint/2010/main" val="338071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9927-650B-E740-984A-8CF00ECB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40AF-919F-444C-B58E-0CD6C0DF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603500"/>
            <a:ext cx="11131826" cy="3416300"/>
          </a:xfrm>
        </p:spPr>
        <p:txBody>
          <a:bodyPr/>
          <a:lstStyle/>
          <a:p>
            <a:r>
              <a:rPr lang="en-US" dirty="0"/>
              <a:t>If a school has actual knowledge of sexual harassment allegations, the school must respond promptly and not in a deliberately indifferent manner</a:t>
            </a:r>
          </a:p>
          <a:p>
            <a:r>
              <a:rPr lang="en-US" dirty="0"/>
              <a:t>Supportive measures must be offered to the alleged victim (Complainant) </a:t>
            </a:r>
          </a:p>
          <a:p>
            <a:r>
              <a:rPr lang="en-US" dirty="0"/>
              <a:t>These measures may not be punitive (no discipline unless the formal grievance process completed)</a:t>
            </a:r>
          </a:p>
          <a:p>
            <a:r>
              <a:rPr lang="en-US" dirty="0"/>
              <a:t>A school may not continue with the grievance process in the absence of a formal complaint (but you still need to “DO SOMETHING”)</a:t>
            </a:r>
          </a:p>
        </p:txBody>
      </p:sp>
    </p:spTree>
    <p:extLst>
      <p:ext uri="{BB962C8B-B14F-4D97-AF65-F5344CB8AC3E}">
        <p14:creationId xmlns:p14="http://schemas.microsoft.com/office/powerpoint/2010/main" val="104083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1965-9614-124E-81C6-A0C24A16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91670-8234-9B4F-B7BB-E4358C0F3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0" y="2603500"/>
            <a:ext cx="11171582" cy="3936448"/>
          </a:xfrm>
        </p:spPr>
        <p:txBody>
          <a:bodyPr>
            <a:normAutofit/>
          </a:bodyPr>
          <a:lstStyle/>
          <a:p>
            <a:r>
              <a:rPr lang="en-US" dirty="0"/>
              <a:t>School or district has actual knowledge of conduct that may constitute sexual harassment</a:t>
            </a:r>
          </a:p>
          <a:p>
            <a:r>
              <a:rPr lang="en-US" dirty="0"/>
              <a:t>Title IX Coordinator meets with alleged victim to discuss supportive measures and the process for filing a formal complaint</a:t>
            </a:r>
          </a:p>
          <a:p>
            <a:r>
              <a:rPr lang="en-US" dirty="0"/>
              <a:t>The Investigator leads the investigation of the complaint and written notice is given to the parties and their parents/guardians</a:t>
            </a:r>
          </a:p>
          <a:p>
            <a:r>
              <a:rPr lang="en-US" dirty="0"/>
              <a:t>The Investigator gathers and reviews evidence and prepares a draft of the investigative report</a:t>
            </a:r>
          </a:p>
          <a:p>
            <a:r>
              <a:rPr lang="en-US" dirty="0"/>
              <a:t>The parties and their parents/guardians review and respond to the draft of the investigative report</a:t>
            </a:r>
          </a:p>
          <a:p>
            <a:r>
              <a:rPr lang="en-US" dirty="0"/>
              <a:t>The investigative report is submitted to the Decision-maker</a:t>
            </a:r>
          </a:p>
          <a:p>
            <a:r>
              <a:rPr lang="en-US" dirty="0"/>
              <a:t>The Decision-maker reviews all materials and makes a written determination of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1992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E382-EED5-7B4F-9602-51B192E5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– Title IX </a:t>
            </a:r>
            <a:r>
              <a:rPr lang="en-US" dirty="0" err="1"/>
              <a:t>Coodinator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41A9-0A03-9145-B2F3-40D0D41B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4" y="2603500"/>
            <a:ext cx="11171582" cy="3416300"/>
          </a:xfrm>
        </p:spPr>
        <p:txBody>
          <a:bodyPr>
            <a:normAutofit/>
          </a:bodyPr>
          <a:lstStyle/>
          <a:p>
            <a:r>
              <a:rPr lang="en-US" dirty="0"/>
              <a:t>Coordinates compliance efforts  and acts as record-keeper</a:t>
            </a:r>
          </a:p>
          <a:p>
            <a:r>
              <a:rPr lang="en-US" dirty="0"/>
              <a:t>Meets with alleged victim and his/her parents/guardians once made aware of alleged sexual harassment</a:t>
            </a:r>
          </a:p>
          <a:p>
            <a:r>
              <a:rPr lang="en-US" dirty="0"/>
              <a:t>Coordinates implementation of supportive measures at the local school level</a:t>
            </a:r>
          </a:p>
          <a:p>
            <a:r>
              <a:rPr lang="en-US" dirty="0"/>
              <a:t>Signs a formal complaint to initiate grievance process</a:t>
            </a:r>
          </a:p>
          <a:p>
            <a:r>
              <a:rPr lang="en-US" dirty="0"/>
              <a:t>If there is no formal complaint, this process stops</a:t>
            </a:r>
          </a:p>
          <a:p>
            <a:r>
              <a:rPr lang="en-US" dirty="0"/>
              <a:t>Once a formal complaint is filed, written notice must be provided to all parties and parents/guardians and include a copy of grievance procedures</a:t>
            </a:r>
          </a:p>
        </p:txBody>
      </p:sp>
    </p:spTree>
    <p:extLst>
      <p:ext uri="{BB962C8B-B14F-4D97-AF65-F5344CB8AC3E}">
        <p14:creationId xmlns:p14="http://schemas.microsoft.com/office/powerpoint/2010/main" val="539533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{FF91E0FC-4C4B-2648-9CFE-F569802F9A6E}tf10001076</Template>
  <TotalTime>66</TotalTime>
  <Words>1219</Words>
  <Application>Microsoft Macintosh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New TCSS Title IX  COMPLAINT PROCESS</vt:lpstr>
      <vt:lpstr>What do the NEW regulations require?</vt:lpstr>
      <vt:lpstr>What do the new regulations require?</vt:lpstr>
      <vt:lpstr>Sexual Harassment under Title IX</vt:lpstr>
      <vt:lpstr>Actual Knowledge</vt:lpstr>
      <vt:lpstr>Education Program or Activity</vt:lpstr>
      <vt:lpstr>Basics</vt:lpstr>
      <vt:lpstr>Basic Steps</vt:lpstr>
      <vt:lpstr>Roles – Title IX Coodinator</vt:lpstr>
      <vt:lpstr>Roles – Investigator</vt:lpstr>
      <vt:lpstr>Roles – Decision-maker</vt:lpstr>
      <vt:lpstr>Appeal</vt:lpstr>
      <vt:lpstr>How is Discipline Handled?</vt:lpstr>
      <vt:lpstr>Student on Student Sexual Harassment</vt:lpstr>
      <vt:lpstr>PowerPoint Presentation</vt:lpstr>
      <vt:lpstr>When must or may a formal complaint be dismissed?</vt:lpstr>
      <vt:lpstr>Professional Development and Recordkeeping (7 years)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TCSS Title IX  COMPLAINT PROCESS</dc:title>
  <dc:creator>Allison Mays</dc:creator>
  <cp:lastModifiedBy>Allison Mays</cp:lastModifiedBy>
  <cp:revision>7</cp:revision>
  <dcterms:created xsi:type="dcterms:W3CDTF">2020-10-29T20:24:52Z</dcterms:created>
  <dcterms:modified xsi:type="dcterms:W3CDTF">2020-10-29T21:31:13Z</dcterms:modified>
</cp:coreProperties>
</file>